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332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04710-321E-4D1A-861A-3DA573E6B20E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093EF-A0DD-4BB7-B431-A27ACA8603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-more student driven/focus</a:t>
            </a:r>
            <a:r>
              <a:rPr lang="en-US" baseline="0" dirty="0" smtClean="0"/>
              <a:t> allows for </a:t>
            </a:r>
          </a:p>
          <a:p>
            <a:r>
              <a:rPr lang="en-US" baseline="0" dirty="0" smtClean="0"/>
              <a:t>	-better discussion and debate among students</a:t>
            </a:r>
          </a:p>
          <a:p>
            <a:r>
              <a:rPr lang="en-US" baseline="0" dirty="0" smtClean="0"/>
              <a:t>	-makes student more responsible for their learning</a:t>
            </a:r>
          </a:p>
          <a:p>
            <a:r>
              <a:rPr lang="en-US" baseline="0" dirty="0" smtClean="0"/>
              <a:t>	-classroom=more of a community</a:t>
            </a:r>
          </a:p>
          <a:p>
            <a:r>
              <a:rPr lang="en-US" baseline="0" dirty="0" smtClean="0"/>
              <a:t>-more understanding and reasoning</a:t>
            </a:r>
          </a:p>
          <a:p>
            <a:r>
              <a:rPr lang="en-US" baseline="0" dirty="0" smtClean="0"/>
              <a:t>	-need to understand things and apply them and this doesn’t work with memorization</a:t>
            </a:r>
          </a:p>
          <a:p>
            <a:r>
              <a:rPr lang="en-US" baseline="0" dirty="0" smtClean="0"/>
              <a:t>-content and inquiry</a:t>
            </a:r>
          </a:p>
          <a:p>
            <a:r>
              <a:rPr lang="en-US" baseline="0" dirty="0" smtClean="0"/>
              <a:t>	-learn subject matter through inquiry, making it easier to build on this knowledge (using more inquiry)</a:t>
            </a:r>
          </a:p>
          <a:p>
            <a:r>
              <a:rPr lang="en-US" baseline="0" dirty="0" smtClean="0"/>
              <a:t>	-hands-on lessons and investigations: make students form, ask, answer, and draw conclusions on their own</a:t>
            </a:r>
          </a:p>
          <a:p>
            <a:r>
              <a:rPr lang="en-US" baseline="0" dirty="0" smtClean="0"/>
              <a:t>	-’DOING” science instead of memorizing facts (this gets into chap 16)</a:t>
            </a:r>
          </a:p>
          <a:p>
            <a:endParaRPr lang="en-US" baseline="0" dirty="0" smtClean="0"/>
          </a:p>
          <a:p>
            <a:r>
              <a:rPr lang="en-US" baseline="0" dirty="0" smtClean="0"/>
              <a:t>**These new standards and pushes for more inquiry into the classroom are intimidating for teachers, but after seeing the results the hard work is well worth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093EF-A0DD-4BB7-B431-A27ACA86034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-small exercises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-helps ease into “lecture</a:t>
            </a:r>
            <a:r>
              <a:rPr lang="en-US" baseline="0" dirty="0" smtClean="0"/>
              <a:t>-free teaching”, and once become more comfortable your own ideas and activities will come to you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-in-class activities take more time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-students (and teacher) are more engaged in in-class activities (to the point where students will complain that class time is not long enough!)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-activities should not feel rushed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-topics must have coherence with other class activities—this will also help students make connections between units and gain an overall better understanding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“I’ve learned that the teaching strategy I select for a course must be much more than a collection of active learning exercises that relates to the course content: Coherence is vital, both within each class meeting and also from week to week throughout the semester.”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-the</a:t>
            </a:r>
            <a:r>
              <a:rPr lang="en-US" baseline="0" dirty="0" smtClean="0"/>
              <a:t> very first class meeting needs to demonstrate how the rest of the course will be (introduce skills that will be applied later in the semester)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**DON’T BE AFRAID TO TRY NEW THINGS!**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093EF-A0DD-4BB7-B431-A27ACA86034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-guided instruction</a:t>
            </a:r>
          </a:p>
          <a:p>
            <a:r>
              <a:rPr lang="en-US" dirty="0" smtClean="0"/>
              <a:t>	-need to practice relevant laboratory procedures</a:t>
            </a:r>
            <a:r>
              <a:rPr lang="en-US" baseline="0" dirty="0" smtClean="0"/>
              <a:t> first</a:t>
            </a:r>
          </a:p>
          <a:p>
            <a:r>
              <a:rPr lang="en-US" baseline="0" dirty="0" smtClean="0"/>
              <a:t>	-once have this background let students have more responsibility for choosing materials and methods</a:t>
            </a:r>
          </a:p>
          <a:p>
            <a:r>
              <a:rPr lang="en-US" baseline="0" dirty="0" smtClean="0"/>
              <a:t>-more responsibility</a:t>
            </a:r>
          </a:p>
          <a:p>
            <a:r>
              <a:rPr lang="en-US" baseline="0" dirty="0" smtClean="0"/>
              <a:t>	-get to the point where students are writing entire plan and carrying out experiments by themselves (with the teacher monitoring safety)</a:t>
            </a:r>
          </a:p>
          <a:p>
            <a:endParaRPr lang="en-US" baseline="0" dirty="0" smtClean="0"/>
          </a:p>
          <a:p>
            <a:r>
              <a:rPr lang="en-US" baseline="0" dirty="0" smtClean="0"/>
              <a:t>-I have observed another unexpected benefit of this independence and responsibility: A marked decrease in passivity among the students.”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093EF-A0DD-4BB7-B431-A27ACA86034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-comfortable</a:t>
            </a:r>
          </a:p>
          <a:p>
            <a:r>
              <a:rPr lang="en-US" dirty="0" smtClean="0"/>
              <a:t>	-we were all taught (generally)</a:t>
            </a:r>
            <a:r>
              <a:rPr lang="en-US" baseline="0" dirty="0" smtClean="0"/>
              <a:t> the same way, and this is comfortable which is why we continue to teach this way. </a:t>
            </a:r>
          </a:p>
          <a:p>
            <a:r>
              <a:rPr lang="en-US" baseline="0" dirty="0" smtClean="0"/>
              <a:t>	-difficult for teachers to change/update teaching style</a:t>
            </a:r>
          </a:p>
          <a:p>
            <a:r>
              <a:rPr lang="en-US" baseline="0" dirty="0" smtClean="0"/>
              <a:t>	-”and then proceeded to do science the way I had been taught, using cookbook labs.”</a:t>
            </a:r>
          </a:p>
          <a:p>
            <a:r>
              <a:rPr lang="en-US" baseline="0" dirty="0" smtClean="0"/>
              <a:t>	-if we’ve never done it, how could we ask students to?</a:t>
            </a:r>
          </a:p>
          <a:p>
            <a:r>
              <a:rPr lang="en-US" baseline="0" dirty="0" smtClean="0"/>
              <a:t>-students control</a:t>
            </a:r>
          </a:p>
          <a:p>
            <a:r>
              <a:rPr lang="en-US" baseline="0" dirty="0" smtClean="0"/>
              <a:t>	-make the classroom like a community</a:t>
            </a:r>
          </a:p>
          <a:p>
            <a:r>
              <a:rPr lang="en-US" baseline="0" dirty="0" smtClean="0"/>
              <a:t>	-changes need to be done gradually because students (and teachers) weren’t accustomed to this</a:t>
            </a:r>
          </a:p>
          <a:p>
            <a:r>
              <a:rPr lang="en-US" baseline="0" dirty="0" smtClean="0"/>
              <a:t>	-”students were not accustomed to being responsible for their own learning; they had always been ‘spoon-fed’ textbook information</a:t>
            </a:r>
          </a:p>
          <a:p>
            <a:r>
              <a:rPr lang="en-US" baseline="0" dirty="0" smtClean="0"/>
              <a:t>-transition</a:t>
            </a:r>
          </a:p>
          <a:p>
            <a:r>
              <a:rPr lang="en-US" baseline="0" dirty="0" smtClean="0"/>
              <a:t>	-good to start one step at a time</a:t>
            </a:r>
          </a:p>
          <a:p>
            <a:r>
              <a:rPr lang="en-US" baseline="0" dirty="0" smtClean="0"/>
              <a:t>	-both students and teacher need to ease into new types of lessons</a:t>
            </a:r>
          </a:p>
          <a:p>
            <a:r>
              <a:rPr lang="en-US" baseline="0" dirty="0" smtClean="0"/>
              <a:t>	-go from a few guided/structured assignments and work up to full student planning</a:t>
            </a:r>
          </a:p>
          <a:p>
            <a:r>
              <a:rPr lang="en-US" baseline="0" dirty="0" smtClean="0"/>
              <a:t>		-i.e. teacher defines variables at first and work up to students choosing variables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093EF-A0DD-4BB7-B431-A27ACA86034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-different</a:t>
            </a:r>
            <a:r>
              <a:rPr lang="en-US" baseline="0" dirty="0" smtClean="0"/>
              <a:t> learning styles</a:t>
            </a:r>
          </a:p>
          <a:p>
            <a:r>
              <a:rPr lang="en-US" baseline="0" dirty="0" smtClean="0"/>
              <a:t>	-letting students control how they completed tasks let them pick things that made the most sense to them</a:t>
            </a:r>
          </a:p>
          <a:p>
            <a:r>
              <a:rPr lang="en-US" baseline="0" dirty="0" smtClean="0"/>
              <a:t>	-often times inquiry can be done in small groups, peer work and interaction on assignments is helpful for all involved</a:t>
            </a:r>
          </a:p>
          <a:p>
            <a:r>
              <a:rPr lang="en-US" baseline="0" dirty="0" smtClean="0"/>
              <a:t>	-go at own pace</a:t>
            </a:r>
          </a:p>
          <a:p>
            <a:r>
              <a:rPr lang="en-US" baseline="0" dirty="0" smtClean="0"/>
              <a:t>-student interest</a:t>
            </a:r>
          </a:p>
          <a:p>
            <a:r>
              <a:rPr lang="en-US" baseline="0" dirty="0" smtClean="0"/>
              <a:t>	-easier to make personal connections</a:t>
            </a:r>
          </a:p>
          <a:p>
            <a:r>
              <a:rPr lang="en-US" baseline="0" dirty="0" smtClean="0"/>
              <a:t>	-”Doing” helps learn and retain more than just reading</a:t>
            </a:r>
          </a:p>
          <a:p>
            <a:r>
              <a:rPr lang="en-US" baseline="0" dirty="0" smtClean="0"/>
              <a:t>	-students were more motivated to do work</a:t>
            </a:r>
          </a:p>
          <a:p>
            <a:r>
              <a:rPr lang="en-US" baseline="0" dirty="0" smtClean="0"/>
              <a:t>	-”I believe that the creativity and ownership provided by inquiry lessons motivate students to do things that they (and to be honest, myself as a teacher as well) had not imagined they could do on their own.”</a:t>
            </a:r>
          </a:p>
          <a:p>
            <a:r>
              <a:rPr lang="en-US" baseline="0" dirty="0" smtClean="0"/>
              <a:t>-developed inquiry</a:t>
            </a:r>
          </a:p>
          <a:p>
            <a:r>
              <a:rPr lang="en-US" baseline="0" dirty="0" smtClean="0"/>
              <a:t>	-students as more questions based on what they see/do</a:t>
            </a:r>
          </a:p>
          <a:p>
            <a:r>
              <a:rPr lang="en-US" baseline="0" dirty="0" smtClean="0"/>
              <a:t>	-questions become more critical and analytical over time</a:t>
            </a:r>
          </a:p>
          <a:p>
            <a:r>
              <a:rPr lang="en-US" baseline="0" dirty="0" smtClean="0"/>
              <a:t>	-these questions help guide inquiry investigations</a:t>
            </a:r>
          </a:p>
          <a:p>
            <a:r>
              <a:rPr lang="en-US" baseline="0" dirty="0" smtClean="0"/>
              <a:t>-students more easily connect lessons within the class or from other classes</a:t>
            </a:r>
          </a:p>
          <a:p>
            <a:r>
              <a:rPr lang="en-US" baseline="0" dirty="0" smtClean="0"/>
              <a:t>	-use previous lessons to plan and carry out new tasks for a new lessons</a:t>
            </a:r>
          </a:p>
          <a:p>
            <a:r>
              <a:rPr lang="en-US" baseline="0" dirty="0" smtClean="0"/>
              <a:t>-More fun for the students and the teacher</a:t>
            </a:r>
          </a:p>
          <a:p>
            <a:r>
              <a:rPr lang="en-US" baseline="0" dirty="0" smtClean="0"/>
              <a:t>	-class changes every year even though content doesn’t</a:t>
            </a:r>
          </a:p>
          <a:p>
            <a:r>
              <a:rPr lang="en-US" baseline="0" dirty="0" smtClean="0"/>
              <a:t>	-keeps student interest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093EF-A0DD-4BB7-B431-A27ACA86034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073DD9-8129-4FD9-9701-6BCE266CAEE8}" type="datetimeFigureOut">
              <a:rPr lang="en-US" smtClean="0"/>
              <a:t>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E06247-0FF9-40EF-834E-ACB38F43422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Adventurous Learning (and Teaching)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/>
          <a:p>
            <a:r>
              <a:rPr lang="en-US" dirty="0" smtClean="0"/>
              <a:t>Chapters 13 and 16 in Inquiry: The Key to Exemplary Science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Science Education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Standards</a:t>
            </a:r>
          </a:p>
          <a:p>
            <a:pPr lvl="1"/>
            <a:r>
              <a:rPr lang="en-US" dirty="0" smtClean="0"/>
              <a:t>Courses became more student driven</a:t>
            </a:r>
          </a:p>
          <a:p>
            <a:r>
              <a:rPr lang="en-US" dirty="0" smtClean="0"/>
              <a:t>Assessment Standards</a:t>
            </a:r>
          </a:p>
          <a:p>
            <a:pPr lvl="1"/>
            <a:r>
              <a:rPr lang="en-US" dirty="0" smtClean="0"/>
              <a:t>Look at understanding and reasoning more than memorization</a:t>
            </a:r>
          </a:p>
          <a:p>
            <a:r>
              <a:rPr lang="en-US" dirty="0" smtClean="0"/>
              <a:t>Content and Inquiry Standards</a:t>
            </a:r>
          </a:p>
          <a:p>
            <a:pPr lvl="1"/>
            <a:r>
              <a:rPr lang="en-US" dirty="0" smtClean="0"/>
              <a:t>Moves the class away from lecture so it better facilitates inquiry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“Lecture-free teaching”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Include small active learning exercises in every class</a:t>
            </a:r>
          </a:p>
          <a:p>
            <a:r>
              <a:rPr lang="en-US" dirty="0" smtClean="0"/>
              <a:t>Design own activities</a:t>
            </a:r>
          </a:p>
          <a:p>
            <a:r>
              <a:rPr lang="en-US" dirty="0" smtClean="0"/>
              <a:t>In-class activities take longer than lecture classes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“Coherence is vital, both within each class meeting and also from week to week throughout the semester.”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Inquiry-Based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Start with guided instruction to give necessary background knowledge</a:t>
            </a:r>
          </a:p>
          <a:p>
            <a:r>
              <a:rPr lang="en-US" dirty="0" smtClean="0"/>
              <a:t>Slowly give students more responsibility in materials and methods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“A marked decrease in passivity among the students.”</a:t>
            </a:r>
          </a:p>
          <a:p>
            <a:pPr>
              <a:buNone/>
            </a:pPr>
            <a:r>
              <a:rPr lang="en-US" dirty="0" smtClean="0"/>
              <a:t>“…I reassure them that discovering an incorrect hypothesis or a flawed experimental design can produce even more significant learning than having the results be as expected.”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“…more effectively engages students in the process of science, and improves learning while developing scientific process skills.”</a:t>
            </a:r>
          </a:p>
          <a:p>
            <a:r>
              <a:rPr lang="en-US" dirty="0" smtClean="0"/>
              <a:t>retain more, easier to relate to, learned over memorized, keeps me interested, </a:t>
            </a:r>
          </a:p>
          <a:p>
            <a:r>
              <a:rPr lang="en-US" dirty="0" smtClean="0"/>
              <a:t>“I wish that I could have had this kind of exposure to science at an earlier age.”</a:t>
            </a:r>
          </a:p>
          <a:p>
            <a:r>
              <a:rPr lang="en-US" dirty="0" smtClean="0"/>
              <a:t>“…better understanding of the material and can apply it to different situations.”</a:t>
            </a:r>
            <a:endParaRPr lang="en-US" dirty="0"/>
          </a:p>
          <a:p>
            <a:r>
              <a:rPr lang="en-US" dirty="0" smtClean="0"/>
              <a:t>“inspiring as a future teacher”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Stepping out of our comfort 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Comfortable with how we were taught</a:t>
            </a:r>
          </a:p>
          <a:p>
            <a:r>
              <a:rPr lang="en-US" sz="3600" dirty="0" smtClean="0"/>
              <a:t>Give students complete control of learning</a:t>
            </a:r>
          </a:p>
          <a:p>
            <a:r>
              <a:rPr lang="en-US" sz="3600" dirty="0" smtClean="0"/>
              <a:t>Transitioning from lecture to inquiry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Pays 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Meets needs of students with different learning styles</a:t>
            </a:r>
          </a:p>
          <a:p>
            <a:r>
              <a:rPr lang="en-US" sz="3600" dirty="0" smtClean="0"/>
              <a:t>More student interest and motivation</a:t>
            </a:r>
          </a:p>
          <a:p>
            <a:r>
              <a:rPr lang="en-US" sz="3600" dirty="0" smtClean="0"/>
              <a:t>Developed inquiry</a:t>
            </a:r>
          </a:p>
          <a:p>
            <a:r>
              <a:rPr lang="en-US" sz="3600" dirty="0" smtClean="0"/>
              <a:t>Making connections</a:t>
            </a:r>
          </a:p>
          <a:p>
            <a:r>
              <a:rPr lang="en-US" sz="3600" dirty="0" smtClean="0"/>
              <a:t>More fun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91600" cy="5668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“’If we are supposed to understand science, shouldn’t we be doing it?’”</a:t>
            </a:r>
          </a:p>
          <a:p>
            <a:pPr>
              <a:buNone/>
            </a:pPr>
            <a:endParaRPr lang="en-US" sz="4000" dirty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/>
          </a:p>
          <a:p>
            <a:pPr>
              <a:buNone/>
            </a:pPr>
            <a:r>
              <a:rPr lang="en-US" sz="4000" dirty="0" smtClean="0"/>
              <a:t>“’This was great.  Why don’t we do every science unit this way?’”</a:t>
            </a:r>
          </a:p>
        </p:txBody>
      </p:sp>
      <p:sp>
        <p:nvSpPr>
          <p:cNvPr id="4" name="Down Arrow 3"/>
          <p:cNvSpPr/>
          <p:nvPr/>
        </p:nvSpPr>
        <p:spPr>
          <a:xfrm>
            <a:off x="4038600" y="1828800"/>
            <a:ext cx="838200" cy="2209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2475</TotalTime>
  <Words>329</Words>
  <Application>Microsoft Office PowerPoint</Application>
  <PresentationFormat>On-screen Show (4:3)</PresentationFormat>
  <Paragraphs>109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Adventurous Learning (and Teaching)</vt:lpstr>
      <vt:lpstr>National Science Education Standards</vt:lpstr>
      <vt:lpstr>“Lecture-free teaching”</vt:lpstr>
      <vt:lpstr>Inquiry-Based Learning</vt:lpstr>
      <vt:lpstr>Response</vt:lpstr>
      <vt:lpstr>Stepping out of our comfort zone</vt:lpstr>
      <vt:lpstr>Inquiry Pays Off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Adventurous Learning</dc:title>
  <dc:creator>Windows User</dc:creator>
  <cp:lastModifiedBy>Windows User</cp:lastModifiedBy>
  <cp:revision>23</cp:revision>
  <dcterms:created xsi:type="dcterms:W3CDTF">2011-01-31T00:34:49Z</dcterms:created>
  <dcterms:modified xsi:type="dcterms:W3CDTF">2011-02-01T17:50:20Z</dcterms:modified>
</cp:coreProperties>
</file>