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62" r:id="rId3"/>
    <p:sldId id="263" r:id="rId4"/>
    <p:sldId id="264" r:id="rId5"/>
    <p:sldId id="265" r:id="rId6"/>
    <p:sldId id="267" r:id="rId7"/>
    <p:sldId id="256" r:id="rId8"/>
    <p:sldId id="257" r:id="rId9"/>
    <p:sldId id="258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5F300-49EE-4B42-B807-DFF4C94D8925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F88F1-7D76-422A-8C37-3F53DE3354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F88F1-7D76-422A-8C37-3F53DE335442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4A4D8-FB83-4CA8-B5AB-560ACD287DB4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EC87F-0FB8-4EDE-B9F6-942C18D841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3067050"/>
          </a:xfrm>
        </p:spPr>
        <p:txBody>
          <a:bodyPr>
            <a:normAutofit/>
          </a:bodyPr>
          <a:lstStyle/>
          <a:p>
            <a:r>
              <a:rPr lang="en-US" dirty="0" smtClean="0"/>
              <a:t>CHAPTER 4</a:t>
            </a:r>
            <a:br>
              <a:rPr lang="en-US" dirty="0" smtClean="0"/>
            </a:br>
            <a:r>
              <a:rPr lang="en-US" dirty="0" smtClean="0"/>
              <a:t>Student Inquiry and Research: Developing Students’ Authentic Inquiry Skill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This chapter discusses the course, Methods in Scientific Inquiry (MSI), how knowledge from this course has transferred into </a:t>
            </a:r>
            <a:r>
              <a:rPr lang="en-US" dirty="0" smtClean="0"/>
              <a:t>our </a:t>
            </a:r>
            <a:r>
              <a:rPr lang="en-US" dirty="0"/>
              <a:t>science elective program, and how it has improved the quality of SIR investigations that our students </a:t>
            </a:r>
            <a:r>
              <a:rPr lang="en-US" dirty="0" smtClean="0"/>
              <a:t>conduct.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Phases of CCM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Commit to an outcome or position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Expose beliefs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Confront beliefs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Accommodate the concept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Extend the concept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 beyond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 with Essential Features of Inquiry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4582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Engages in scientifically oriented question –                    P1 &amp; P2</a:t>
            </a:r>
          </a:p>
          <a:p>
            <a:r>
              <a:rPr lang="en-US" sz="2400" dirty="0" smtClean="0"/>
              <a:t>Gives priority to evidence in responding to question –  P3</a:t>
            </a:r>
          </a:p>
          <a:p>
            <a:r>
              <a:rPr lang="en-US" sz="2400" dirty="0" smtClean="0"/>
              <a:t>Formulates explanation from evidence –                          P4</a:t>
            </a:r>
          </a:p>
          <a:p>
            <a:r>
              <a:rPr lang="en-US" sz="2400" dirty="0" smtClean="0"/>
              <a:t>Connects information to scientific theory –                      P5</a:t>
            </a:r>
          </a:p>
          <a:p>
            <a:r>
              <a:rPr lang="en-US" sz="2400" dirty="0" smtClean="0"/>
              <a:t>Communicates and justifies explanations –                      P4-P6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Exemplary Practices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/>
              <a:t>Spread CCM through modeled lessons </a:t>
            </a:r>
            <a:r>
              <a:rPr lang="en-US" dirty="0" smtClean="0"/>
              <a:t>through participants acting </a:t>
            </a:r>
            <a:r>
              <a:rPr lang="en-US" dirty="0"/>
              <a:t>as the </a:t>
            </a:r>
            <a:r>
              <a:rPr lang="en-US" dirty="0" smtClean="0"/>
              <a:t>learners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Participants become </a:t>
            </a:r>
            <a:r>
              <a:rPr lang="en-US" dirty="0"/>
              <a:t>more comfortable with </a:t>
            </a:r>
            <a:r>
              <a:rPr lang="en-US" dirty="0" smtClean="0"/>
              <a:t>CCM when </a:t>
            </a:r>
            <a:r>
              <a:rPr lang="en-US" dirty="0"/>
              <a:t>educators witness the model’s application in actual classrooms or when they teach a well-planned lesson themselves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/>
              <a:t>“They discover students </a:t>
            </a:r>
            <a:r>
              <a:rPr lang="en-US" dirty="0" smtClean="0"/>
              <a:t>CAN think </a:t>
            </a:r>
            <a:r>
              <a:rPr lang="en-US" dirty="0"/>
              <a:t>critically, think deeply, and understand complex concepts and </a:t>
            </a:r>
            <a:r>
              <a:rPr lang="en-US" dirty="0" smtClean="0"/>
              <a:t>relationships.”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Illinois Mathematics and Science Academy (IMSA)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SIR : students inquiry and research programs</a:t>
            </a:r>
          </a:p>
          <a:p>
            <a:pPr lvl="1"/>
            <a:r>
              <a:rPr lang="en-US" dirty="0" smtClean="0"/>
              <a:t>For juniors and seniors in high school</a:t>
            </a:r>
          </a:p>
          <a:p>
            <a:pPr lvl="1"/>
            <a:r>
              <a:rPr lang="en-US" dirty="0" smtClean="0"/>
              <a:t>Voluntary basis</a:t>
            </a:r>
          </a:p>
          <a:p>
            <a:r>
              <a:rPr lang="en-US" dirty="0" smtClean="0"/>
              <a:t>MSI : Methods in Scientific Inquiry </a:t>
            </a:r>
          </a:p>
          <a:p>
            <a:pPr lvl="1"/>
            <a:r>
              <a:rPr lang="en-US" dirty="0"/>
              <a:t>help prepare students for their own independent investigations </a:t>
            </a:r>
            <a:endParaRPr lang="en-US" dirty="0" smtClean="0"/>
          </a:p>
          <a:p>
            <a:pPr lvl="1"/>
            <a:r>
              <a:rPr lang="en-US" dirty="0" smtClean="0"/>
              <a:t>support </a:t>
            </a:r>
            <a:r>
              <a:rPr lang="en-US" dirty="0"/>
              <a:t>development habits important to science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Standards = planning, investigating, analyzing, and communicating </a:t>
            </a:r>
          </a:p>
          <a:p>
            <a:r>
              <a:rPr lang="en-US" dirty="0" smtClean="0"/>
              <a:t>Objectives – </a:t>
            </a:r>
          </a:p>
          <a:p>
            <a:pPr lvl="2"/>
            <a:r>
              <a:rPr lang="en-US" dirty="0"/>
              <a:t>Explore compelling questions of interest</a:t>
            </a:r>
          </a:p>
          <a:p>
            <a:pPr lvl="2"/>
            <a:r>
              <a:rPr lang="en-US" dirty="0"/>
              <a:t>Conduct original research</a:t>
            </a:r>
          </a:p>
          <a:p>
            <a:pPr lvl="2"/>
            <a:r>
              <a:rPr lang="en-US" dirty="0"/>
              <a:t>Create and invent products and services</a:t>
            </a:r>
          </a:p>
          <a:p>
            <a:pPr lvl="2"/>
            <a:r>
              <a:rPr lang="en-US" dirty="0"/>
              <a:t>Develop businesses</a:t>
            </a:r>
          </a:p>
          <a:p>
            <a:pPr lvl="2"/>
            <a:r>
              <a:rPr lang="en-US" dirty="0"/>
              <a:t>Share work through presentations and publications</a:t>
            </a:r>
          </a:p>
          <a:p>
            <a:pPr lvl="2"/>
            <a:r>
              <a:rPr lang="en-US" dirty="0"/>
              <a:t>Collaborate with other students, advisors, inventors, researchers, and scholars throughout the world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IMSA Science Program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Sophomore year = MSI</a:t>
            </a:r>
          </a:p>
          <a:p>
            <a:pPr lvl="1"/>
            <a:r>
              <a:rPr lang="en-US" dirty="0"/>
              <a:t>Addresses three broad areas</a:t>
            </a:r>
          </a:p>
          <a:p>
            <a:pPr lvl="2"/>
            <a:r>
              <a:rPr lang="en-US" dirty="0"/>
              <a:t>(1) data acquisition and analysis </a:t>
            </a:r>
          </a:p>
          <a:p>
            <a:pPr lvl="2"/>
            <a:r>
              <a:rPr lang="en-US" dirty="0"/>
              <a:t>(2) experimental </a:t>
            </a:r>
            <a:r>
              <a:rPr lang="en-US" dirty="0" smtClean="0"/>
              <a:t>design</a:t>
            </a:r>
            <a:endParaRPr lang="en-US" dirty="0"/>
          </a:p>
          <a:p>
            <a:pPr lvl="2"/>
            <a:r>
              <a:rPr lang="en-US" dirty="0"/>
              <a:t>(3)written and oral </a:t>
            </a:r>
            <a:r>
              <a:rPr lang="en-US" dirty="0" smtClean="0"/>
              <a:t>communication</a:t>
            </a:r>
            <a:endParaRPr lang="en-US" dirty="0"/>
          </a:p>
          <a:p>
            <a:r>
              <a:rPr lang="en-US" dirty="0" smtClean="0"/>
              <a:t>Junior and Senior year = SIR</a:t>
            </a:r>
          </a:p>
          <a:p>
            <a:pPr lvl="1"/>
            <a:r>
              <a:rPr lang="en-US" dirty="0" smtClean="0"/>
              <a:t>Similar to a small college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Effects of MSI on SIR &amp; Long-term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Juniors scored higher percent than seniors in various writing skills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Hard to have a solid analysis</a:t>
            </a:r>
          </a:p>
          <a:p>
            <a:endParaRPr lang="en-US" dirty="0" smtClean="0"/>
          </a:p>
          <a:p>
            <a:r>
              <a:rPr lang="en-US" dirty="0" smtClean="0"/>
              <a:t>Helped students figure our what they wanted to do after high school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 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To better prepare students for research, MSI was developed</a:t>
            </a:r>
          </a:p>
          <a:p>
            <a:endParaRPr lang="en-US" dirty="0" smtClean="0"/>
          </a:p>
          <a:p>
            <a:r>
              <a:rPr lang="en-US" dirty="0" smtClean="0"/>
              <a:t>MSI has some objectives that transfer into other courses and research experience</a:t>
            </a:r>
          </a:p>
          <a:p>
            <a:endParaRPr lang="en-US" dirty="0" smtClean="0"/>
          </a:p>
          <a:p>
            <a:r>
              <a:rPr lang="en-US" dirty="0" smtClean="0"/>
              <a:t>SIR is a type of inquiry that is called authentic inquiry – “act of doing science”</a:t>
            </a:r>
          </a:p>
          <a:p>
            <a:endParaRPr lang="en-US" dirty="0" smtClean="0"/>
          </a:p>
          <a:p>
            <a:r>
              <a:rPr lang="en-US" dirty="0" smtClean="0"/>
              <a:t>SIR is more “real world” and personalized </a:t>
            </a:r>
          </a:p>
          <a:p>
            <a:endParaRPr lang="en-US" dirty="0" smtClean="0"/>
          </a:p>
          <a:p>
            <a:r>
              <a:rPr lang="en-US" dirty="0" smtClean="0"/>
              <a:t>Relating to STEM () fields – NSES found value of undergraduate STEM research experience as a positive predictor of continued career participation in STEM fields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2533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5: </a:t>
            </a:r>
            <a:br>
              <a:rPr lang="en-US" dirty="0" smtClean="0"/>
            </a:br>
            <a:r>
              <a:rPr lang="en-US" dirty="0" smtClean="0"/>
              <a:t>From Wyoming to Florida, They Ask, “Why Wasn’t I Taught This Way?”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smtClean="0"/>
              <a:t>As educators recognize the power of inquiry in the classroom, the conceptual change model (CCM) is gaining popularity across the nation</a:t>
            </a:r>
            <a:endParaRPr lang="en-US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Change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Designed for physical science – now used in science, math, engineering, and other disciplines</a:t>
            </a:r>
          </a:p>
          <a:p>
            <a:r>
              <a:rPr lang="en-US" dirty="0" smtClean="0"/>
              <a:t>Hands on does not mean inquiry! </a:t>
            </a:r>
          </a:p>
          <a:p>
            <a:pPr lvl="1"/>
            <a:r>
              <a:rPr lang="en-US" dirty="0" smtClean="0"/>
              <a:t>CCM uses Mental Model Building</a:t>
            </a:r>
          </a:p>
          <a:p>
            <a:pPr lvl="2"/>
            <a:r>
              <a:rPr lang="en-US" dirty="0" smtClean="0"/>
              <a:t>begins </a:t>
            </a:r>
            <a:r>
              <a:rPr lang="en-US" dirty="0"/>
              <a:t>with visualization, writing or drawing ideas, sharing, confronting beliefs, studying expert info, revise beliefs, continue to connections, suggest application and generate new questions to study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CCM and 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CCM is aligned with processes advocated in NSES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Learners are challenged to confront their preconceptions though active investigation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“uncovering” a concept in depth rather than “covering” many topics superficially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Activities that develop process skills though real scientific investigation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Integrating and applying concepts – learners make connections by generation examples and thinking of applications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562</Words>
  <Application>Microsoft Office PowerPoint</Application>
  <PresentationFormat>On-screen Show (4:3)</PresentationFormat>
  <Paragraphs>79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CHAPTER 4 Student Inquiry and Research: Developing Students’ Authentic Inquiry Skill </vt:lpstr>
      <vt:lpstr>Illinois Mathematics and Science Academy (IMSA)</vt:lpstr>
      <vt:lpstr>SIR</vt:lpstr>
      <vt:lpstr>IMSA Science Program </vt:lpstr>
      <vt:lpstr>Effects of MSI on SIR &amp; Long-term Outcomes</vt:lpstr>
      <vt:lpstr>SIR Conclusion </vt:lpstr>
      <vt:lpstr>CHAPTER 5:  From Wyoming to Florida, They Ask, “Why Wasn’t I Taught This Way?”</vt:lpstr>
      <vt:lpstr>Conceptual Change Model </vt:lpstr>
      <vt:lpstr>CCM and NSES</vt:lpstr>
      <vt:lpstr>6 Phases of CCM</vt:lpstr>
      <vt:lpstr>Relationship with Essential Features of Inquiry</vt:lpstr>
      <vt:lpstr>Exemplary Practices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Student Inquiry and Research: Developing Students’ Authentic Inquiry Skill </dc:title>
  <dc:creator>a</dc:creator>
  <cp:lastModifiedBy>a</cp:lastModifiedBy>
  <cp:revision>6</cp:revision>
  <dcterms:created xsi:type="dcterms:W3CDTF">2011-02-01T18:45:53Z</dcterms:created>
  <dcterms:modified xsi:type="dcterms:W3CDTF">2011-02-01T20:19:41Z</dcterms:modified>
</cp:coreProperties>
</file>